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1" r:id="rId9"/>
    <p:sldId id="262" r:id="rId10"/>
    <p:sldId id="266" r:id="rId11"/>
    <p:sldId id="267" r:id="rId12"/>
    <p:sldId id="268" r:id="rId13"/>
    <p:sldId id="273" r:id="rId14"/>
    <p:sldId id="327" r:id="rId15"/>
    <p:sldId id="270" r:id="rId16"/>
    <p:sldId id="271" r:id="rId17"/>
    <p:sldId id="272" r:id="rId18"/>
    <p:sldId id="328" r:id="rId19"/>
    <p:sldId id="274" r:id="rId20"/>
    <p:sldId id="275" r:id="rId21"/>
    <p:sldId id="276" r:id="rId22"/>
    <p:sldId id="282" r:id="rId23"/>
    <p:sldId id="283" r:id="rId24"/>
    <p:sldId id="284" r:id="rId25"/>
    <p:sldId id="329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8" r:id="rId38"/>
    <p:sldId id="299" r:id="rId39"/>
    <p:sldId id="297" r:id="rId40"/>
    <p:sldId id="300" r:id="rId41"/>
    <p:sldId id="301" r:id="rId42"/>
    <p:sldId id="334" r:id="rId43"/>
    <p:sldId id="302" r:id="rId44"/>
    <p:sldId id="330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32" r:id="rId53"/>
    <p:sldId id="333" r:id="rId54"/>
    <p:sldId id="326" r:id="rId55"/>
    <p:sldId id="311" r:id="rId56"/>
    <p:sldId id="314" r:id="rId57"/>
    <p:sldId id="277" r:id="rId58"/>
    <p:sldId id="315" r:id="rId59"/>
    <p:sldId id="280" r:id="rId60"/>
    <p:sldId id="281" r:id="rId61"/>
    <p:sldId id="313" r:id="rId62"/>
    <p:sldId id="312" r:id="rId63"/>
    <p:sldId id="316" r:id="rId64"/>
    <p:sldId id="317" r:id="rId65"/>
    <p:sldId id="319" r:id="rId66"/>
    <p:sldId id="321" r:id="rId67"/>
    <p:sldId id="320" r:id="rId68"/>
    <p:sldId id="322" r:id="rId69"/>
    <p:sldId id="323" r:id="rId70"/>
    <p:sldId id="324" r:id="rId71"/>
    <p:sldId id="325" r:id="rId72"/>
  </p:sldIdLst>
  <p:sldSz cx="9144000" cy="6858000" type="screen4x3"/>
  <p:notesSz cx="6858000" cy="9144000"/>
  <p:embeddedFontLst>
    <p:embeddedFont>
      <p:font typeface="Cabin" panose="020B0803050202020004" pitchFamily="34" charset="0"/>
      <p:regular r:id="rId73"/>
      <p:bold r:id="rId74"/>
      <p:italic r:id="rId75"/>
      <p:boldItalic r:id="rId76"/>
    </p:embeddedFont>
    <p:embeddedFont>
      <p:font typeface="Segoe UI" panose="020B0502040204020203" pitchFamily="34" charset="0"/>
      <p:regular r:id="rId77"/>
      <p:bold r:id="rId78"/>
      <p:italic r:id="rId79"/>
      <p:boldItalic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660"/>
  </p:normalViewPr>
  <p:slideViewPr>
    <p:cSldViewPr snapToGrid="0">
      <p:cViewPr>
        <p:scale>
          <a:sx n="91" d="100"/>
          <a:sy n="91" d="100"/>
        </p:scale>
        <p:origin x="156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4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microsoft.com/office/2007/relationships/hdphoto" Target="../media/hdphoto4.wdp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6.wdp"/><Relationship Id="rId10" Type="http://schemas.openxmlformats.org/officeDocument/2006/relationships/image" Target="../media/image52.emf"/><Relationship Id="rId4" Type="http://schemas.openxmlformats.org/officeDocument/2006/relationships/image" Target="../media/image49.png"/><Relationship Id="rId9" Type="http://schemas.microsoft.com/office/2007/relationships/hdphoto" Target="../media/hdphoto8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7.png"/><Relationship Id="rId7" Type="http://schemas.openxmlformats.org/officeDocument/2006/relationships/image" Target="../media/image64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3.png"/><Relationship Id="rId4" Type="http://schemas.microsoft.com/office/2007/relationships/hdphoto" Target="../media/hdphoto9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A murine model of glucocorticoid myopathy alleviation using androgen therapy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Nicolae Lucian </a:t>
            </a:r>
            <a:r>
              <a:rPr lang="en-US" dirty="0" smtClean="0"/>
              <a:t>Sandor</a:t>
            </a:r>
          </a:p>
          <a:p>
            <a:r>
              <a:rPr lang="en-US" dirty="0" smtClean="0"/>
              <a:t>July </a:t>
            </a:r>
            <a:r>
              <a:rPr lang="en-US" dirty="0"/>
              <a:t>13th, 2015</a:t>
            </a:r>
          </a:p>
        </p:txBody>
      </p:sp>
    </p:spTree>
    <p:extLst>
      <p:ext uri="{BB962C8B-B14F-4D97-AF65-F5344CB8AC3E}">
        <p14:creationId xmlns:p14="http://schemas.microsoft.com/office/powerpoint/2010/main" val="17391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Glucocorticoids stimulate some fat deposits, confounding arm diameter measurements.</a:t>
            </a:r>
          </a:p>
          <a:p>
            <a:r>
              <a:rPr lang="en-US" dirty="0" smtClean="0"/>
              <a:t>Horses get hyperglycemia.</a:t>
            </a:r>
          </a:p>
          <a:p>
            <a:r>
              <a:rPr lang="en-US" dirty="0" smtClean="0"/>
              <a:t>Dogs get increased urinary nitrogen.</a:t>
            </a:r>
          </a:p>
          <a:p>
            <a:r>
              <a:rPr lang="en-US" dirty="0" smtClean="0"/>
              <a:t>Rodents are best.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Rats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2" y="1686603"/>
            <a:ext cx="7555555" cy="2684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5" y="4592044"/>
            <a:ext cx="7556685" cy="1866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represent seven-day 10 mg/kg cortisone on adult male rats</a:t>
            </a:r>
          </a:p>
          <a:p>
            <a:pPr algn="r"/>
            <a:r>
              <a:rPr lang="en-US" dirty="0" smtClean="0"/>
              <a:t>(Goldberg, JBC, 1969).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Mice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41" y="2007325"/>
            <a:ext cx="2981072" cy="338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" y="2007325"/>
            <a:ext cx="3164500" cy="338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05" y="2007325"/>
            <a:ext cx="2877366" cy="3383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5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for ten-day 5 mg/kg dexamethasone on male mice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Agbenyega</a:t>
            </a:r>
            <a:r>
              <a:rPr lang="en-US" dirty="0" smtClean="0"/>
              <a:t> et al., Comp </a:t>
            </a:r>
            <a:r>
              <a:rPr lang="en-US" dirty="0" err="1" smtClean="0"/>
              <a:t>Physiol</a:t>
            </a:r>
            <a:r>
              <a:rPr lang="en-US" dirty="0" smtClean="0"/>
              <a:t>, 1992).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51288" y="5453912"/>
            <a:ext cx="834331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Soleus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55870" y="5453912"/>
            <a:ext cx="174188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Gastrocnemius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4728" y="5453912"/>
            <a:ext cx="236305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Extensor </a:t>
            </a:r>
            <a:r>
              <a:rPr lang="en-US" dirty="0" err="1" smtClean="0"/>
              <a:t>digitorum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5209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50040"/>
              <a:ext cx="4579188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753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5209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50040"/>
              <a:ext cx="4579188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7327" y="1994796"/>
            <a:ext cx="5496674" cy="4863204"/>
            <a:chOff x="3647327" y="1994796"/>
            <a:chExt cx="5496674" cy="48632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292" y="3143892"/>
              <a:ext cx="4446708" cy="31849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647327" y="6211669"/>
              <a:ext cx="54966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Eight-day dexamethasone</a:t>
              </a:r>
            </a:p>
            <a:p>
              <a:pPr algn="r"/>
              <a:r>
                <a:rPr lang="en-US" dirty="0" smtClean="0"/>
                <a:t> ± 25 mg/kg testosterone (Jones, Endocrinology, 2010).</a:t>
              </a:r>
              <a:endParaRPr lang="en-US" dirty="0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5364484" y="1994796"/>
              <a:ext cx="357403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... Or are they?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35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8169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494844" y="3532341"/>
            <a:ext cx="6445327" cy="212301"/>
            <a:chOff x="614" y="1118"/>
            <a:chExt cx="2702" cy="8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614" y="1170"/>
              <a:ext cx="2702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828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089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612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873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135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39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65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350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306179" y="3727943"/>
            <a:ext cx="1641149" cy="33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+mn-lt"/>
              </a:rPr>
              <a:t>Time (days)</a:t>
            </a: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533400" y="2888285"/>
            <a:ext cx="920761" cy="462766"/>
            <a:chOff x="179" y="848"/>
            <a:chExt cx="386" cy="194"/>
          </a:xfrm>
        </p:grpSpPr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179" y="848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182" y="850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182" y="852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182" y="852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82" y="852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182" y="850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186" y="854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533400" y="3904462"/>
            <a:ext cx="920761" cy="462766"/>
            <a:chOff x="179" y="1274"/>
            <a:chExt cx="386" cy="194"/>
          </a:xfrm>
        </p:grpSpPr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79" y="1274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82" y="1276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82" y="1278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82" y="1278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82" y="1278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182" y="1278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186" y="1279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533400" y="3396375"/>
            <a:ext cx="920761" cy="462766"/>
            <a:chOff x="179" y="1061"/>
            <a:chExt cx="386" cy="194"/>
          </a:xfrm>
        </p:grpSpPr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179" y="1061"/>
              <a:ext cx="384" cy="193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182" y="1063"/>
              <a:ext cx="381" cy="193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182" y="1065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182" y="1065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182" y="1065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182" y="1063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186" y="1066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19258" y="3859140"/>
            <a:ext cx="4735003" cy="512858"/>
            <a:chOff x="1819258" y="3859140"/>
            <a:chExt cx="4735003" cy="512858"/>
          </a:xfrm>
        </p:grpSpPr>
        <p:grpSp>
          <p:nvGrpSpPr>
            <p:cNvPr id="61" name="Group 58"/>
            <p:cNvGrpSpPr>
              <a:grpSpLocks/>
            </p:cNvGrpSpPr>
            <p:nvPr/>
          </p:nvGrpSpPr>
          <p:grpSpPr bwMode="auto">
            <a:xfrm>
              <a:off x="6172598" y="3859140"/>
              <a:ext cx="381663" cy="512858"/>
              <a:chOff x="2575" y="1255"/>
              <a:chExt cx="160" cy="215"/>
            </a:xfrm>
          </p:grpSpPr>
          <p:sp>
            <p:nvSpPr>
              <p:cNvPr id="62" name="Freeform 59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60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61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62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63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4"/>
            <p:cNvGrpSpPr>
              <a:grpSpLocks/>
            </p:cNvGrpSpPr>
            <p:nvPr/>
          </p:nvGrpSpPr>
          <p:grpSpPr bwMode="auto">
            <a:xfrm>
              <a:off x="5550010" y="3859140"/>
              <a:ext cx="381663" cy="512858"/>
              <a:chOff x="2314" y="1255"/>
              <a:chExt cx="160" cy="215"/>
            </a:xfrm>
          </p:grpSpPr>
          <p:sp>
            <p:nvSpPr>
              <p:cNvPr id="68" name="Freeform 65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66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67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68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69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0"/>
            <p:cNvGrpSpPr>
              <a:grpSpLocks/>
            </p:cNvGrpSpPr>
            <p:nvPr/>
          </p:nvGrpSpPr>
          <p:grpSpPr bwMode="auto">
            <a:xfrm>
              <a:off x="4927423" y="3859140"/>
              <a:ext cx="381663" cy="512858"/>
              <a:chOff x="2053" y="1255"/>
              <a:chExt cx="160" cy="215"/>
            </a:xfrm>
          </p:grpSpPr>
          <p:sp>
            <p:nvSpPr>
              <p:cNvPr id="74" name="Freeform 71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72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73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74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75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9" name="Group 76"/>
            <p:cNvGrpSpPr>
              <a:grpSpLocks/>
            </p:cNvGrpSpPr>
            <p:nvPr/>
          </p:nvGrpSpPr>
          <p:grpSpPr bwMode="auto">
            <a:xfrm>
              <a:off x="4304835" y="3859140"/>
              <a:ext cx="381663" cy="512858"/>
              <a:chOff x="1792" y="1255"/>
              <a:chExt cx="160" cy="215"/>
            </a:xfrm>
          </p:grpSpPr>
          <p:sp>
            <p:nvSpPr>
              <p:cNvPr id="80" name="Freeform 77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78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79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81"/>
              <p:cNvSpPr>
                <a:spLocks noChangeArrowheads="1"/>
              </p:cNvSpPr>
              <p:nvPr/>
            </p:nvSpPr>
            <p:spPr bwMode="auto">
              <a:xfrm>
                <a:off x="1794" y="1255"/>
                <a:ext cx="158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82"/>
            <p:cNvGrpSpPr>
              <a:grpSpLocks/>
            </p:cNvGrpSpPr>
            <p:nvPr/>
          </p:nvGrpSpPr>
          <p:grpSpPr bwMode="auto">
            <a:xfrm>
              <a:off x="3684634" y="3859140"/>
              <a:ext cx="381663" cy="512858"/>
              <a:chOff x="1532" y="1255"/>
              <a:chExt cx="160" cy="215"/>
            </a:xfrm>
          </p:grpSpPr>
          <p:sp>
            <p:nvSpPr>
              <p:cNvPr id="86" name="Freeform 83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84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85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86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87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1" name="Group 88"/>
            <p:cNvGrpSpPr>
              <a:grpSpLocks/>
            </p:cNvGrpSpPr>
            <p:nvPr/>
          </p:nvGrpSpPr>
          <p:grpSpPr bwMode="auto">
            <a:xfrm>
              <a:off x="3059661" y="3859140"/>
              <a:ext cx="381663" cy="512858"/>
              <a:chOff x="1270" y="1255"/>
              <a:chExt cx="160" cy="215"/>
            </a:xfrm>
          </p:grpSpPr>
          <p:sp>
            <p:nvSpPr>
              <p:cNvPr id="92" name="Freeform 89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90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91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92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93"/>
              <p:cNvSpPr>
                <a:spLocks noChangeArrowheads="1"/>
              </p:cNvSpPr>
              <p:nvPr/>
            </p:nvSpPr>
            <p:spPr bwMode="auto">
              <a:xfrm>
                <a:off x="1272" y="1255"/>
                <a:ext cx="159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" name="Group 94"/>
            <p:cNvGrpSpPr>
              <a:grpSpLocks/>
            </p:cNvGrpSpPr>
            <p:nvPr/>
          </p:nvGrpSpPr>
          <p:grpSpPr bwMode="auto">
            <a:xfrm>
              <a:off x="2439459" y="3859140"/>
              <a:ext cx="381663" cy="512858"/>
              <a:chOff x="1010" y="1255"/>
              <a:chExt cx="160" cy="215"/>
            </a:xfrm>
          </p:grpSpPr>
          <p:sp>
            <p:nvSpPr>
              <p:cNvPr id="98" name="Freeform 95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96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97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98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99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1819258" y="3859140"/>
              <a:ext cx="381663" cy="512858"/>
              <a:chOff x="750" y="1255"/>
              <a:chExt cx="160" cy="215"/>
            </a:xfrm>
          </p:grpSpPr>
          <p:sp>
            <p:nvSpPr>
              <p:cNvPr id="104" name="Freeform 101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102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103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104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105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6423063" y="2377812"/>
            <a:ext cx="2263737" cy="1118749"/>
            <a:chOff x="6423063" y="2377812"/>
            <a:chExt cx="2263737" cy="1118749"/>
          </a:xfrm>
        </p:grpSpPr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6473157" y="2377812"/>
              <a:ext cx="2213643" cy="1066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Tissue collection</a:t>
              </a:r>
            </a:p>
          </p:txBody>
        </p:sp>
        <p:sp>
          <p:nvSpPr>
            <p:cNvPr id="111" name="Line 108"/>
            <p:cNvSpPr>
              <a:spLocks noChangeShapeType="1"/>
            </p:cNvSpPr>
            <p:nvPr/>
          </p:nvSpPr>
          <p:spPr bwMode="auto">
            <a:xfrm>
              <a:off x="6423063" y="2425520"/>
              <a:ext cx="4771" cy="107104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6500" y="2086794"/>
            <a:ext cx="4656284" cy="1352518"/>
            <a:chOff x="1616500" y="2086794"/>
            <a:chExt cx="4656284" cy="1352518"/>
          </a:xfrm>
        </p:grpSpPr>
        <p:grpSp>
          <p:nvGrpSpPr>
            <p:cNvPr id="39" name="Group 36"/>
            <p:cNvGrpSpPr>
              <a:grpSpLocks/>
            </p:cNvGrpSpPr>
            <p:nvPr/>
          </p:nvGrpSpPr>
          <p:grpSpPr bwMode="auto">
            <a:xfrm>
              <a:off x="2022017" y="2745162"/>
              <a:ext cx="4250767" cy="694150"/>
              <a:chOff x="835" y="788"/>
              <a:chExt cx="1782" cy="291"/>
            </a:xfrm>
          </p:grpSpPr>
          <p:grpSp>
            <p:nvGrpSpPr>
              <p:cNvPr id="40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59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57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55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53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51" name="Freeform 50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49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47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1616500" y="2086794"/>
              <a:ext cx="4632430" cy="553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 smtClean="0">
                  <a:latin typeface="+mn-lt"/>
                </a:rPr>
                <a:t>± 10 mg / kg D, </a:t>
              </a:r>
              <a:r>
                <a:rPr lang="en-US" altLang="en-US" sz="1600" dirty="0">
                  <a:latin typeface="+mn-lt"/>
                </a:rPr>
                <a:t>± </a:t>
              </a:r>
              <a:r>
                <a:rPr lang="en-US" altLang="en-US" sz="1600" dirty="0" smtClean="0">
                  <a:latin typeface="+mn-lt"/>
                </a:rPr>
                <a:t>28 mg / kg T</a:t>
              </a:r>
              <a:endParaRPr lang="en-US" altLang="en-US" sz="1600" dirty="0">
                <a:latin typeface="+mn-lt"/>
              </a:endParaRPr>
            </a:p>
          </p:txBody>
        </p:sp>
        <p:sp>
          <p:nvSpPr>
            <p:cNvPr id="113" name="Line 110"/>
            <p:cNvSpPr>
              <a:spLocks noChangeShapeType="1"/>
            </p:cNvSpPr>
            <p:nvPr/>
          </p:nvSpPr>
          <p:spPr bwMode="auto">
            <a:xfrm>
              <a:off x="2055412" y="2559101"/>
              <a:ext cx="3756991" cy="477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16500" y="4383926"/>
            <a:ext cx="5142904" cy="904063"/>
            <a:chOff x="1616500" y="4383926"/>
            <a:chExt cx="5142904" cy="904063"/>
          </a:xfrm>
        </p:grpSpPr>
        <p:pic>
          <p:nvPicPr>
            <p:cNvPr id="109" name="Picture 1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162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4" name="Picture 1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500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16" name="Rectangle 109"/>
          <p:cNvSpPr>
            <a:spLocks noChangeArrowheads="1"/>
          </p:cNvSpPr>
          <p:nvPr/>
        </p:nvSpPr>
        <p:spPr bwMode="auto">
          <a:xfrm>
            <a:off x="34233" y="2901883"/>
            <a:ext cx="478269" cy="36933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+mn-lt"/>
              </a:rPr>
              <a:t>V</a:t>
            </a:r>
            <a:endParaRPr lang="en-US" alt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7" name="Rectangle 109"/>
          <p:cNvSpPr>
            <a:spLocks noChangeArrowheads="1"/>
          </p:cNvSpPr>
          <p:nvPr/>
        </p:nvSpPr>
        <p:spPr bwMode="auto">
          <a:xfrm>
            <a:off x="125471" y="3419237"/>
            <a:ext cx="3870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rgbClr val="FF0000"/>
                </a:solidFill>
                <a:latin typeface="+mn-lt"/>
              </a:rPr>
              <a:t>D</a:t>
            </a:r>
            <a:endParaRPr lang="en-US" alt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8" name="Rectangle 109"/>
          <p:cNvSpPr>
            <a:spLocks noChangeArrowheads="1"/>
          </p:cNvSpPr>
          <p:nvPr/>
        </p:nvSpPr>
        <p:spPr bwMode="auto">
          <a:xfrm>
            <a:off x="-248438" y="3910626"/>
            <a:ext cx="7609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D+T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00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weight time course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11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weight time course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  <p:sp>
        <p:nvSpPr>
          <p:cNvPr id="9" name="Up Arrow 8"/>
          <p:cNvSpPr/>
          <p:nvPr/>
        </p:nvSpPr>
        <p:spPr>
          <a:xfrm>
            <a:off x="2627819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4238523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7287221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3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different kind of time course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808938"/>
            <a:ext cx="8244618" cy="183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4906" y="3215305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body weight</a:t>
            </a:r>
          </a:p>
          <a:p>
            <a:pPr algn="ct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Medical premises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vivo 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macroscopic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vitro </a:t>
            </a:r>
            <a:r>
              <a:rPr lang="en-US" dirty="0"/>
              <a:t>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histological</a:t>
            </a:r>
            <a:endParaRPr lang="en-US" dirty="0"/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composition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042889"/>
            <a:ext cx="8244618" cy="3672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871" y="2678276"/>
            <a:ext cx="1003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fat mass</a:t>
            </a:r>
          </a:p>
          <a:p>
            <a:pPr algn="ctr"/>
            <a:r>
              <a:rPr lang="en-US" dirty="0" smtClean="0"/>
              <a:t>gain (g)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781" y="4312194"/>
            <a:ext cx="1151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lean mass</a:t>
            </a:r>
          </a:p>
          <a:p>
            <a:pPr algn="ctr"/>
            <a:r>
              <a:rPr lang="en-US" dirty="0" smtClean="0"/>
              <a:t>loss (g)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" y="1650470"/>
            <a:ext cx="9144000" cy="5040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muscles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216" y="1650470"/>
            <a:ext cx="430887" cy="1602170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gastrocnemius (g)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686236" y="3550749"/>
            <a:ext cx="430887" cy="1239827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levator ani (g)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06215" y="3530039"/>
            <a:ext cx="430887" cy="1281248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quadriceps (g)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4686236" y="1862002"/>
            <a:ext cx="430887" cy="1179105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triceps br. (g)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06215" y="5182948"/>
            <a:ext cx="430887" cy="1255344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tibialis ant. (g)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</a:t>
            </a:r>
            <a:r>
              <a:rPr lang="en-US" dirty="0" smtClean="0"/>
              <a:t>reduces dexamethasone-induced reduction in mouse muscle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mechanisms of Dexa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urinary 3MH demonstrates dexamethasone’s pro-catabolic action.</a:t>
            </a:r>
          </a:p>
          <a:p>
            <a:r>
              <a:rPr lang="en-US" dirty="0" smtClean="0"/>
              <a:t>Proteasome is dexamethasone’s main effector:</a:t>
            </a:r>
          </a:p>
          <a:p>
            <a:pPr lvl="1"/>
            <a:r>
              <a:rPr lang="en-US" dirty="0" smtClean="0"/>
              <a:t>E3 ligases upregulated</a:t>
            </a:r>
          </a:p>
          <a:p>
            <a:pPr lvl="1"/>
            <a:r>
              <a:rPr lang="en-US" dirty="0" smtClean="0"/>
              <a:t>amino acid release decreases by 80% when treated with MG132.</a:t>
            </a:r>
          </a:p>
          <a:p>
            <a:r>
              <a:rPr lang="en-US" dirty="0" smtClean="0"/>
              <a:t>Other proteolytic mechanisms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3082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74723" y="2576053"/>
            <a:ext cx="5594555" cy="2181230"/>
            <a:chOff x="40872" y="1690689"/>
            <a:chExt cx="3677265" cy="15020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" y="1690689"/>
              <a:ext cx="3677265" cy="119422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74632" y="2884913"/>
              <a:ext cx="31435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(Goldberg, JBC, 1969).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724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</a:t>
            </a:r>
            <a:r>
              <a:rPr lang="en-US" dirty="0" smtClean="0"/>
              <a:t>Dexa: caveats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55391" y="2215756"/>
            <a:ext cx="2684206" cy="3136132"/>
            <a:chOff x="-167147" y="2251589"/>
            <a:chExt cx="2684206" cy="31361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09" y="2251589"/>
              <a:ext cx="2086781" cy="239746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167147" y="4649057"/>
              <a:ext cx="26842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Four days, 0.5 mg/kg dexamethasone on male rats</a:t>
              </a:r>
            </a:p>
            <a:p>
              <a:pPr algn="r"/>
              <a:r>
                <a:rPr lang="en-US" sz="1400" dirty="0" smtClean="0"/>
                <a:t>(</a:t>
              </a:r>
              <a:r>
                <a:rPr lang="en-US" sz="1400" dirty="0" err="1" smtClean="0"/>
                <a:t>Dardevet</a:t>
              </a:r>
              <a:r>
                <a:rPr lang="en-US" sz="1400" dirty="0" smtClean="0"/>
                <a:t> et al., </a:t>
              </a:r>
              <a:r>
                <a:rPr lang="en-US" sz="1400" i="1" dirty="0" smtClean="0"/>
                <a:t>JCI</a:t>
              </a:r>
              <a:r>
                <a:rPr lang="en-US" sz="1400" dirty="0" smtClean="0"/>
                <a:t>, 1995).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1767" y="1465107"/>
            <a:ext cx="3143505" cy="4681339"/>
            <a:chOff x="6076335" y="1238875"/>
            <a:chExt cx="3143505" cy="4681339"/>
          </a:xfrm>
        </p:grpSpPr>
        <p:sp>
          <p:nvSpPr>
            <p:cNvPr id="5" name="Rectangle 4"/>
            <p:cNvSpPr/>
            <p:nvPr/>
          </p:nvSpPr>
          <p:spPr>
            <a:xfrm>
              <a:off x="6076335" y="5396994"/>
              <a:ext cx="31435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3 mg/kg dexamethasone on male mice</a:t>
              </a:r>
            </a:p>
            <a:p>
              <a:pPr algn="r"/>
              <a:r>
                <a:rPr lang="en-US" sz="1400" dirty="0" smtClean="0"/>
                <a:t>(Baehr et al., </a:t>
              </a:r>
              <a:r>
                <a:rPr lang="en-US" sz="1400" i="1" dirty="0" smtClean="0"/>
                <a:t>J </a:t>
              </a:r>
              <a:r>
                <a:rPr lang="en-US" sz="1400" i="1" dirty="0" err="1" smtClean="0"/>
                <a:t>Physiol</a:t>
              </a:r>
              <a:r>
                <a:rPr lang="en-US" sz="1400" dirty="0" smtClean="0"/>
                <a:t>, 2012).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770" y="1238875"/>
              <a:ext cx="2236909" cy="4158119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3439597" y="6510239"/>
            <a:ext cx="2264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More caveats later.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1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effect on atrophying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Molecular marker studies in glucocorticoid atrophy, denervation indicate anabolic and anti-catabolic effects.</a:t>
            </a:r>
          </a:p>
          <a:p>
            <a:r>
              <a:rPr lang="en-US" dirty="0" smtClean="0"/>
              <a:t>Anti-proteolytic in rescue of castration (Serra, Sandor et al., 2012).</a:t>
            </a:r>
          </a:p>
        </p:txBody>
      </p:sp>
    </p:spTree>
    <p:extLst>
      <p:ext uri="{BB962C8B-B14F-4D97-AF65-F5344CB8AC3E}">
        <p14:creationId xmlns:p14="http://schemas.microsoft.com/office/powerpoint/2010/main" val="3626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E3 ligases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55" y="1334010"/>
            <a:ext cx="7995945" cy="5486400"/>
          </a:xfrm>
        </p:spPr>
      </p:pic>
      <p:sp>
        <p:nvSpPr>
          <p:cNvPr id="13" name="Rectangle 12"/>
          <p:cNvSpPr/>
          <p:nvPr/>
        </p:nvSpPr>
        <p:spPr>
          <a:xfrm>
            <a:off x="0" y="1690230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MuRF1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9441" y="3012669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MuRF1 mRNA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69441" y="4335108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MAFbx mRNA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4063" y="5657546"/>
            <a:ext cx="1272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MAFbx mRNA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737850" y="655022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80682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395018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15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Chymotrypsin-like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8" y="1825625"/>
            <a:ext cx="7640683" cy="4351338"/>
          </a:xfrm>
        </p:spPr>
      </p:pic>
      <p:sp>
        <p:nvSpPr>
          <p:cNvPr id="5" name="Rectangle 4"/>
          <p:cNvSpPr/>
          <p:nvPr/>
        </p:nvSpPr>
        <p:spPr>
          <a:xfrm>
            <a:off x="4118418" y="615800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461250" y="6158010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6775586" y="615801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49776" y="226050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9777" y="436952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57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Stress hormones working towards hyperglycemia</a:t>
            </a:r>
          </a:p>
          <a:p>
            <a:r>
              <a:rPr lang="en-US" dirty="0" smtClean="0"/>
              <a:t>Activate immunosuppressive mechanisms, such as macrophage apoptosis.</a:t>
            </a:r>
          </a:p>
          <a:p>
            <a:r>
              <a:rPr lang="en-US" dirty="0" smtClean="0"/>
              <a:t>Prescribed to ~1% per annum.</a:t>
            </a:r>
          </a:p>
          <a:p>
            <a:r>
              <a:rPr lang="en-US" dirty="0"/>
              <a:t>E</a:t>
            </a:r>
            <a:r>
              <a:rPr lang="en-US" dirty="0" smtClean="0"/>
              <a:t>ffects include</a:t>
            </a:r>
          </a:p>
          <a:p>
            <a:pPr lvl="1"/>
            <a:r>
              <a:rPr lang="en-US" dirty="0" smtClean="0"/>
              <a:t>edema*</a:t>
            </a:r>
          </a:p>
          <a:p>
            <a:pPr lvl="1"/>
            <a:r>
              <a:rPr lang="en-US" dirty="0" smtClean="0"/>
              <a:t>osteopenia</a:t>
            </a:r>
          </a:p>
          <a:p>
            <a:pPr lvl="1"/>
            <a:r>
              <a:rPr lang="en-US" dirty="0" smtClean="0"/>
              <a:t>insulin resistance</a:t>
            </a:r>
          </a:p>
          <a:p>
            <a:pPr lvl="1"/>
            <a:r>
              <a:rPr lang="en-US" dirty="0" smtClean="0"/>
              <a:t>muscle loss.</a:t>
            </a:r>
            <a:endParaRPr lang="en-US" dirty="0"/>
          </a:p>
          <a:p>
            <a:pPr marL="0" indent="0">
              <a:buNone/>
            </a:pPr>
            <a:r>
              <a:rPr lang="en-US" sz="2600" dirty="0"/>
              <a:t>*</a:t>
            </a:r>
            <a:r>
              <a:rPr lang="en-US" sz="2600" dirty="0" smtClean="0"/>
              <a:t>Mineralocorticoid.</a:t>
            </a:r>
          </a:p>
        </p:txBody>
      </p:sp>
    </p:spTree>
    <p:extLst>
      <p:ext uri="{BB962C8B-B14F-4D97-AF65-F5344CB8AC3E}">
        <p14:creationId xmlns:p14="http://schemas.microsoft.com/office/powerpoint/2010/main" val="382406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1355877"/>
            <a:ext cx="7745502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Autophagy-related genes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56419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295337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417501" y="657673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1956467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beclin mRNA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3581939"/>
            <a:ext cx="13961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cathepsin L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5422856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LC3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34" y="1188720"/>
            <a:ext cx="8001266" cy="56692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Cathepsin L activity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4355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039699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329011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-17474" y="1590871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-17472" y="3546306"/>
            <a:ext cx="1444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</a:t>
            </a:r>
            <a:r>
              <a:rPr lang="en-US" sz="1400" dirty="0"/>
              <a:t>autophagosome </a:t>
            </a:r>
            <a:r>
              <a:rPr lang="en-US" sz="1400" dirty="0" smtClean="0"/>
              <a:t>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-93714" y="5324007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LC3 isoforms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-342618" y="3175196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LC3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238074" y="4048564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7" r="3268"/>
          <a:stretch>
            <a:fillRect/>
          </a:stretch>
        </p:blipFill>
        <p:spPr bwMode="auto">
          <a:xfrm>
            <a:off x="1046470" y="3778867"/>
            <a:ext cx="3210897" cy="71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2000" contrast="74000"/>
                  </a:blip>
                  <a:srcRect l="1807" r="32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" r="2315" b="17795"/>
          <a:stretch>
            <a:fillRect/>
          </a:stretch>
        </p:blipFill>
        <p:spPr bwMode="auto">
          <a:xfrm>
            <a:off x="1046470" y="2664544"/>
            <a:ext cx="3210897" cy="102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7" r="2315" b="177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289847" y="2921908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slow &gt;</a:t>
            </a:r>
          </a:p>
        </p:txBody>
      </p:sp>
      <p:sp>
        <p:nvSpPr>
          <p:cNvPr id="10" name="Text Box 58"/>
          <p:cNvSpPr txBox="1">
            <a:spLocks noChangeArrowheads="1"/>
          </p:cNvSpPr>
          <p:nvPr/>
        </p:nvSpPr>
        <p:spPr bwMode="auto">
          <a:xfrm>
            <a:off x="238074" y="3304321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fast 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62521" y="5496329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GAPDH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301494" y="5496328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LC3-I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21" y="1411750"/>
            <a:ext cx="4140596" cy="414074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21127"/>
              </p:ext>
            </p:extLst>
          </p:nvPr>
        </p:nvGraphicFramePr>
        <p:xfrm>
          <a:off x="237036" y="4578350"/>
          <a:ext cx="4020331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01187"/>
                <a:gridCol w="536524"/>
                <a:gridCol w="536524"/>
                <a:gridCol w="536524"/>
                <a:gridCol w="536524"/>
                <a:gridCol w="536524"/>
                <a:gridCol w="536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Dexa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Calpain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" y="2502402"/>
            <a:ext cx="7996501" cy="3657600"/>
          </a:xfrm>
        </p:spPr>
      </p:pic>
      <p:sp>
        <p:nvSpPr>
          <p:cNvPr id="5" name="Rectangle 4"/>
          <p:cNvSpPr/>
          <p:nvPr/>
        </p:nvSpPr>
        <p:spPr>
          <a:xfrm>
            <a:off x="4694188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049532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338844" y="600611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07617" y="3824653"/>
            <a:ext cx="14725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calpain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75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2525"/>
          <a:stretch>
            <a:fillRect/>
          </a:stretch>
        </p:blipFill>
        <p:spPr bwMode="auto">
          <a:xfrm>
            <a:off x="5439506" y="1511993"/>
            <a:ext cx="3566843" cy="69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79" r="252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6"/>
          <p:cNvPicPr>
            <a:picLocks noChangeAspect="1" noChangeArrowheads="1"/>
          </p:cNvPicPr>
          <p:nvPr/>
        </p:nvPicPr>
        <p:blipFill>
          <a:blip r:embed="rId3">
            <a:lum bright="5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>
            <a:fillRect/>
          </a:stretch>
        </p:blipFill>
        <p:spPr bwMode="auto">
          <a:xfrm>
            <a:off x="5450274" y="2244595"/>
            <a:ext cx="3556076" cy="70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0000" contrast="50000"/>
                  </a:blip>
                  <a:srcRect l="13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1325563"/>
          </a:xfrm>
        </p:spPr>
        <p:txBody>
          <a:bodyPr/>
          <a:lstStyle/>
          <a:p>
            <a:r>
              <a:rPr lang="en-US" dirty="0" smtClean="0"/>
              <a:t>Translation regulators</a:t>
            </a:r>
            <a:endParaRPr lang="en-US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43310"/>
              </p:ext>
            </p:extLst>
          </p:nvPr>
        </p:nvGraphicFramePr>
        <p:xfrm>
          <a:off x="187554" y="3033859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830824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0" y="2496573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r="1030"/>
          <a:stretch>
            <a:fillRect/>
          </a:stretch>
        </p:blipFill>
        <p:spPr bwMode="auto">
          <a:xfrm>
            <a:off x="989913" y="1690689"/>
            <a:ext cx="3178207" cy="4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30000" contrast="70000"/>
                  </a:blip>
                  <a:srcRect l="4521" r="10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lum bright="40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r="2936"/>
          <a:stretch>
            <a:fillRect/>
          </a:stretch>
        </p:blipFill>
        <p:spPr bwMode="auto">
          <a:xfrm>
            <a:off x="863908" y="2291095"/>
            <a:ext cx="3304212" cy="62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40000" contrast="72000"/>
                  </a:blip>
                  <a:srcRect l="1704" r="29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3" y="3807258"/>
            <a:ext cx="2772081" cy="3204235"/>
          </a:xfrm>
          <a:prstGeom prst="rect">
            <a:avLst/>
          </a:prstGeom>
        </p:spPr>
      </p:pic>
      <p:sp>
        <p:nvSpPr>
          <p:cNvPr id="10" name="Text Box 53"/>
          <p:cNvSpPr txBox="1">
            <a:spLocks noChangeArrowheads="1"/>
          </p:cNvSpPr>
          <p:nvPr/>
        </p:nvSpPr>
        <p:spPr bwMode="auto">
          <a:xfrm>
            <a:off x="431954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graphicFrame>
        <p:nvGraphicFramePr>
          <p:cNvPr id="1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91258"/>
              </p:ext>
            </p:extLst>
          </p:nvPr>
        </p:nvGraphicFramePr>
        <p:xfrm>
          <a:off x="4572000" y="3067307"/>
          <a:ext cx="4434347" cy="719855"/>
        </p:xfrm>
        <a:graphic>
          <a:graphicData uri="http://schemas.openxmlformats.org/drawingml/2006/table">
            <a:tbl>
              <a:tblPr/>
              <a:tblGrid>
                <a:gridCol w="914399"/>
                <a:gridCol w="586658"/>
                <a:gridCol w="586658"/>
                <a:gridCol w="586658"/>
                <a:gridCol w="586658"/>
                <a:gridCol w="586658"/>
                <a:gridCol w="586658"/>
              </a:tblGrid>
              <a:tr h="35899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0863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53"/>
          <p:cNvSpPr txBox="1">
            <a:spLocks noChangeArrowheads="1"/>
          </p:cNvSpPr>
          <p:nvPr/>
        </p:nvSpPr>
        <p:spPr bwMode="auto">
          <a:xfrm>
            <a:off x="4178888" y="1787753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eIF3f</a:t>
            </a:r>
          </a:p>
        </p:txBody>
      </p:sp>
      <p:sp>
        <p:nvSpPr>
          <p:cNvPr id="13" name="Text Box 54"/>
          <p:cNvSpPr txBox="1">
            <a:spLocks noChangeArrowheads="1"/>
          </p:cNvSpPr>
          <p:nvPr/>
        </p:nvSpPr>
        <p:spPr bwMode="auto">
          <a:xfrm>
            <a:off x="4178888" y="2413022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86" y="3807259"/>
            <a:ext cx="2772081" cy="3204235"/>
          </a:xfrm>
          <a:prstGeom prst="rect">
            <a:avLst/>
          </a:prstGeom>
        </p:spPr>
      </p:pic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5279567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Cabin" panose="020B0803050202020004" pitchFamily="34" charset="0"/>
              </a:rPr>
              <a:t>eIF3-f</a:t>
            </a:r>
            <a:endParaRPr lang="en-US" altLang="en-US" sz="1600" dirty="0">
              <a:latin typeface="Cabin" panose="020B08030502020200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1971" y="6550223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125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4E-BP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2576052" y="1608243"/>
            <a:ext cx="6371355" cy="1004725"/>
            <a:chOff x="1178" y="5"/>
            <a:chExt cx="2273" cy="725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1190" y="49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Ⓟ-4EBP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1178" y="2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" contrast="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" y="5"/>
              <a:ext cx="1256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0000" contrast="2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-1386348" y="1608243"/>
            <a:ext cx="5692877" cy="1044461"/>
            <a:chOff x="-591" y="-5"/>
            <a:chExt cx="2376" cy="696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-573" y="543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total 4EBP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-591" y="91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4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" r="3047"/>
            <a:stretch>
              <a:fillRect/>
            </a:stretch>
          </p:blipFill>
          <p:spPr bwMode="auto">
            <a:xfrm>
              <a:off x="420" y="-5"/>
              <a:ext cx="1365" cy="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60000"/>
                    </a:blip>
                    <a:srcRect l="2333" r="304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0174"/>
              </p:ext>
            </p:extLst>
          </p:nvPr>
        </p:nvGraphicFramePr>
        <p:xfrm>
          <a:off x="235978" y="2654946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15334"/>
              </p:ext>
            </p:extLst>
          </p:nvPr>
        </p:nvGraphicFramePr>
        <p:xfrm>
          <a:off x="4591665" y="2612968"/>
          <a:ext cx="4242620" cy="749197"/>
        </p:xfrm>
        <a:graphic>
          <a:graphicData uri="http://schemas.openxmlformats.org/drawingml/2006/table">
            <a:tbl>
              <a:tblPr/>
              <a:tblGrid>
                <a:gridCol w="909488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" y="3503566"/>
            <a:ext cx="7344720" cy="29527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2217" y="6491462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1635116" y="6271082"/>
            <a:ext cx="2348072" cy="29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total 4EBP</a:t>
            </a:r>
          </a:p>
        </p:txBody>
      </p:sp>
      <p:sp>
        <p:nvSpPr>
          <p:cNvPr id="21" name="Text Box 106"/>
          <p:cNvSpPr txBox="1">
            <a:spLocks noChangeArrowheads="1"/>
          </p:cNvSpPr>
          <p:nvPr/>
        </p:nvSpPr>
        <p:spPr bwMode="auto">
          <a:xfrm>
            <a:off x="5141842" y="6271082"/>
            <a:ext cx="2746999" cy="27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Ⓟ-4EBP</a:t>
            </a:r>
          </a:p>
        </p:txBody>
      </p:sp>
    </p:spTree>
    <p:extLst>
      <p:ext uri="{BB962C8B-B14F-4D97-AF65-F5344CB8AC3E}">
        <p14:creationId xmlns:p14="http://schemas.microsoft.com/office/powerpoint/2010/main" val="34405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Dexamethasone-induced loss of muscle is correlated with an increase in proteasome activity and E3 ligases expression.</a:t>
            </a:r>
          </a:p>
          <a:p>
            <a:r>
              <a:rPr lang="en-US" dirty="0" smtClean="0"/>
              <a:t>Rescue by testosterone co-administration is correlated with proteasome repression.</a:t>
            </a:r>
          </a:p>
          <a:p>
            <a:r>
              <a:rPr lang="en-US" dirty="0" smtClean="0"/>
              <a:t>Autophagy, calpains, protein synthesis changes could not explain the phenotype.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effects of Dexa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67278" y="3770874"/>
            <a:ext cx="587209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GR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1008456" y="4145445"/>
            <a:ext cx="704852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Dexa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79749" y="4145445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79009" y="5158301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Foxo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157189" y="4145445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09341" y="3872737"/>
            <a:ext cx="83820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MuRF1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79749" y="2945302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479009" y="2569729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Klf15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88609" y="2945302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9749" y="4060024"/>
            <a:ext cx="400812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2384" y="3021603"/>
            <a:ext cx="3810" cy="207684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983311" y="1910609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Myostatin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53335" y="2224353"/>
            <a:ext cx="1407502" cy="146512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34202" y="4660478"/>
            <a:ext cx="1632270" cy="125981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710601" y="3770874"/>
            <a:ext cx="1151053" cy="64698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muscle</a:t>
            </a:r>
          </a:p>
          <a:p>
            <a:pPr algn="ctr"/>
            <a:r>
              <a:rPr lang="en-US" sz="1600" dirty="0" smtClean="0"/>
              <a:t>loss</a:t>
            </a:r>
            <a:endParaRPr lang="en-US" sz="1600" dirty="0"/>
          </a:p>
        </p:txBody>
      </p:sp>
      <p:sp>
        <p:nvSpPr>
          <p:cNvPr id="34" name="Rounded Rectangle 33"/>
          <p:cNvSpPr/>
          <p:nvPr/>
        </p:nvSpPr>
        <p:spPr>
          <a:xfrm>
            <a:off x="3274630" y="5991997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4EBP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69013" y="4060022"/>
            <a:ext cx="673991" cy="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9254" y="2224353"/>
            <a:ext cx="2763750" cy="15465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72529" y="4491823"/>
            <a:ext cx="2570475" cy="14284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9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5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transcriptional effects of Dexa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690689"/>
            <a:ext cx="5106586" cy="4351338"/>
          </a:xfrm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162175" y="6232289"/>
            <a:ext cx="5120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Modified from 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14171" y="2714172"/>
            <a:ext cx="841829" cy="1571513"/>
          </a:xfrm>
          <a:prstGeom prst="ellipse">
            <a:avLst/>
          </a:prstGeom>
          <a:solidFill>
            <a:srgbClr val="FF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19625" y="3751265"/>
            <a:ext cx="552450" cy="995362"/>
          </a:xfrm>
          <a:prstGeom prst="ellipse">
            <a:avLst/>
          </a:prstGeom>
          <a:solidFill>
            <a:srgbClr val="FF0000">
              <a:alpha val="3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29"/>
            <a:ext cx="9144000" cy="5039360"/>
          </a:xfrm>
          <a:prstGeom prst="rect">
            <a:avLst/>
          </a:prstGeom>
        </p:spPr>
      </p:pic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-83263" y="6211669"/>
            <a:ext cx="68212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Glucocorticoids increase glucose, insulin, but lower glucose uptake.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Putative points of inhibition include IRS 1 and PI3K.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7951" y="5060871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May, 2010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4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Glucocorticoid myopathy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“Proximal weakness”</a:t>
            </a:r>
            <a:endParaRPr lang="en-US" dirty="0"/>
          </a:p>
          <a:p>
            <a:r>
              <a:rPr lang="en-US" dirty="0"/>
              <a:t>Myofiber </a:t>
            </a:r>
            <a:r>
              <a:rPr lang="en-US" dirty="0" smtClean="0"/>
              <a:t>condition</a:t>
            </a:r>
          </a:p>
          <a:p>
            <a:r>
              <a:rPr lang="en-US" dirty="0" smtClean="0"/>
              <a:t>Loss </a:t>
            </a:r>
            <a:r>
              <a:rPr lang="en-US" dirty="0"/>
              <a:t>of volume, mass, </a:t>
            </a:r>
            <a:r>
              <a:rPr lang="en-US" dirty="0" smtClean="0"/>
              <a:t>force</a:t>
            </a:r>
          </a:p>
          <a:p>
            <a:r>
              <a:rPr lang="en-US" dirty="0" smtClean="0"/>
              <a:t>Increased catabolism:</a:t>
            </a:r>
          </a:p>
          <a:p>
            <a:pPr lvl="1"/>
            <a:r>
              <a:rPr lang="en-US" smtClean="0"/>
              <a:t>urinary </a:t>
            </a:r>
            <a:r>
              <a:rPr lang="en-US" dirty="0" smtClean="0"/>
              <a:t>nitrogen</a:t>
            </a:r>
          </a:p>
          <a:p>
            <a:pPr lvl="1"/>
            <a:r>
              <a:rPr lang="en-US" dirty="0" err="1" smtClean="0"/>
              <a:t>methylhistidine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translation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3867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Akt desensitization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075"/>
            <a:ext cx="9144000" cy="5039360"/>
          </a:xfrm>
        </p:spPr>
      </p:pic>
      <p:sp>
        <p:nvSpPr>
          <p:cNvPr id="5" name="Oval 4"/>
          <p:cNvSpPr/>
          <p:nvPr/>
        </p:nvSpPr>
        <p:spPr>
          <a:xfrm>
            <a:off x="3076575" y="5557045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05325" y="3356770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9823931">
            <a:off x="886504" y="2304603"/>
            <a:ext cx="1260491" cy="2382913"/>
          </a:xfrm>
          <a:prstGeom prst="ellipse">
            <a:avLst/>
          </a:prstGeom>
          <a:solidFill>
            <a:srgbClr val="FF0000">
              <a:alpha val="13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is crucial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76" y="2214430"/>
            <a:ext cx="4362450" cy="4052014"/>
          </a:xfrm>
        </p:spPr>
      </p:pic>
      <p:sp>
        <p:nvSpPr>
          <p:cNvPr id="5" name="Rectangle 4"/>
          <p:cNvSpPr/>
          <p:nvPr/>
        </p:nvSpPr>
        <p:spPr>
          <a:xfrm>
            <a:off x="2894895" y="6266444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Rojas et al., </a:t>
            </a:r>
            <a:r>
              <a:rPr lang="en-US" sz="1400" i="1" dirty="0" err="1" smtClean="0"/>
              <a:t>Endocrin</a:t>
            </a:r>
            <a:r>
              <a:rPr lang="en-US" sz="1400" dirty="0" smtClean="0"/>
              <a:t>, 2003.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862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and IGF-I are equally affected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02" y="2498182"/>
            <a:ext cx="4608196" cy="30622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65056" y="5554030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/>
              <a:t>Dardevet</a:t>
            </a:r>
            <a:r>
              <a:rPr lang="en-US" sz="1400" dirty="0" smtClean="0"/>
              <a:t> et al., </a:t>
            </a:r>
            <a:r>
              <a:rPr lang="en-US" sz="1400" i="1" dirty="0" smtClean="0"/>
              <a:t>J </a:t>
            </a:r>
            <a:r>
              <a:rPr lang="en-US" sz="1400" i="1" dirty="0" err="1" smtClean="0"/>
              <a:t>Endocr</a:t>
            </a:r>
            <a:r>
              <a:rPr lang="en-US" sz="1400" dirty="0" smtClean="0"/>
              <a:t>, 1998.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3206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27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89" y="1690689"/>
            <a:ext cx="2371661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4169" y="5272089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Qin et al., </a:t>
            </a:r>
            <a:r>
              <a:rPr lang="en-US" sz="1400" i="1" dirty="0" smtClean="0"/>
              <a:t>BBRC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38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Upstream of Foxo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1409700"/>
            <a:ext cx="5956300" cy="50753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09029" y="3322299"/>
            <a:ext cx="875394" cy="567530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71130" y="6485081"/>
            <a:ext cx="367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68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glucocorticoid-induced loss </a:t>
            </a:r>
            <a:r>
              <a:rPr lang="en-US" dirty="0" smtClean="0"/>
              <a:t>of muscle </a:t>
            </a:r>
            <a:r>
              <a:rPr lang="en-US" dirty="0"/>
              <a:t>mass is facilitated by </a:t>
            </a:r>
            <a:r>
              <a:rPr lang="en-US" dirty="0" smtClean="0"/>
              <a:t>a restoration of IGF-I / Akt / Foxo signaling.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mediators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9" y="1840139"/>
            <a:ext cx="6990181" cy="4351338"/>
          </a:xfrm>
        </p:spPr>
      </p:pic>
      <p:sp>
        <p:nvSpPr>
          <p:cNvPr id="5" name="Rectangle 4"/>
          <p:cNvSpPr/>
          <p:nvPr/>
        </p:nvSpPr>
        <p:spPr>
          <a:xfrm>
            <a:off x="4694189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180161" y="61914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048558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509613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Foxo3a mRNA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48355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Klf15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56" y="2625038"/>
            <a:ext cx="7344720" cy="2772178"/>
          </a:xfrm>
        </p:spPr>
      </p:pic>
      <p:sp>
        <p:nvSpPr>
          <p:cNvPr id="5" name="Rectangle 4"/>
          <p:cNvSpPr/>
          <p:nvPr/>
        </p:nvSpPr>
        <p:spPr>
          <a:xfrm>
            <a:off x="4753182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239154" y="539721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107551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348066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</a:t>
            </a:r>
          </a:p>
          <a:p>
            <a:pPr algn="r"/>
            <a:r>
              <a:rPr lang="en-US" dirty="0" smtClean="0"/>
              <a:t>IGF-I </a:t>
            </a:r>
            <a:r>
              <a:rPr lang="en-US" dirty="0" err="1" smtClean="0"/>
              <a:t>Ea</a:t>
            </a:r>
            <a:r>
              <a:rPr lang="en-US" dirty="0" smtClean="0"/>
              <a:t>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Akt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-1423323" y="1537878"/>
            <a:ext cx="5671356" cy="1263727"/>
            <a:chOff x="-686" y="46"/>
            <a:chExt cx="2512" cy="548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-686" y="59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-683" y="44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46"/>
              <a:ext cx="1475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7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3126200" y="1537877"/>
            <a:ext cx="6017800" cy="1381539"/>
            <a:chOff x="1152" y="52"/>
            <a:chExt cx="2459" cy="540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1154" y="52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1152" y="41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6"/>
            <a:stretch>
              <a:fillRect/>
            </a:stretch>
          </p:blipFill>
          <p:spPr bwMode="auto">
            <a:xfrm>
              <a:off x="2178" y="71"/>
              <a:ext cx="1433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4000" contrast="30000"/>
                    </a:blip>
                    <a:srcRect t="42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26132"/>
              </p:ext>
            </p:extLst>
          </p:nvPr>
        </p:nvGraphicFramePr>
        <p:xfrm>
          <a:off x="177482" y="2886557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84766"/>
              </p:ext>
            </p:extLst>
          </p:nvPr>
        </p:nvGraphicFramePr>
        <p:xfrm>
          <a:off x="4994333" y="2940635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3838824"/>
            <a:ext cx="8244618" cy="27721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3169" y="4855867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21" name="Text Box 110"/>
          <p:cNvSpPr txBox="1">
            <a:spLocks noChangeArrowheads="1"/>
          </p:cNvSpPr>
          <p:nvPr/>
        </p:nvSpPr>
        <p:spPr bwMode="auto">
          <a:xfrm>
            <a:off x="1475164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2" name="Text Box 110"/>
          <p:cNvSpPr txBox="1">
            <a:spLocks noChangeArrowheads="1"/>
          </p:cNvSpPr>
          <p:nvPr/>
        </p:nvSpPr>
        <p:spPr bwMode="auto">
          <a:xfrm>
            <a:off x="4248033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299524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on </a:t>
            </a:r>
            <a:r>
              <a:rPr lang="en-US" dirty="0" smtClean="0"/>
              <a:t> translation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07023"/>
            <a:ext cx="5849905" cy="375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11" y="1805308"/>
            <a:ext cx="3128889" cy="4358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9867" y="6488668"/>
            <a:ext cx="818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Three-day prednisone on healthy volunteers (</a:t>
            </a:r>
            <a:r>
              <a:rPr lang="en-US" dirty="0" err="1" smtClean="0"/>
              <a:t>Lofberg</a:t>
            </a:r>
            <a:r>
              <a:rPr lang="en-US" dirty="0" smtClean="0"/>
              <a:t> et al., </a:t>
            </a:r>
            <a:r>
              <a:rPr lang="en-US" dirty="0" err="1" smtClean="0"/>
              <a:t>Eur</a:t>
            </a:r>
            <a:r>
              <a:rPr lang="en-US" dirty="0" smtClean="0"/>
              <a:t> J </a:t>
            </a:r>
            <a:r>
              <a:rPr lang="en-US" dirty="0" err="1" smtClean="0"/>
              <a:t>Clin</a:t>
            </a:r>
            <a:r>
              <a:rPr lang="en-US" dirty="0" smtClean="0"/>
              <a:t> Invest,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Levator ani Akt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63569" y="1582995"/>
            <a:ext cx="4556791" cy="1197598"/>
            <a:chOff x="-57150" y="101600"/>
            <a:chExt cx="2708275" cy="784225"/>
          </a:xfrm>
        </p:grpSpPr>
        <p:sp>
          <p:nvSpPr>
            <p:cNvPr id="5" name="Text Box 74"/>
            <p:cNvSpPr txBox="1">
              <a:spLocks noChangeArrowheads="1"/>
            </p:cNvSpPr>
            <p:nvPr/>
          </p:nvSpPr>
          <p:spPr bwMode="auto">
            <a:xfrm>
              <a:off x="-57150" y="147638"/>
              <a:ext cx="550863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6" name="Text Box 75"/>
            <p:cNvSpPr txBox="1">
              <a:spLocks noChangeArrowheads="1"/>
            </p:cNvSpPr>
            <p:nvPr/>
          </p:nvSpPr>
          <p:spPr bwMode="auto">
            <a:xfrm>
              <a:off x="0" y="646113"/>
              <a:ext cx="49530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7" name="Picture 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9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2450" y="101600"/>
              <a:ext cx="209867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50" y="582613"/>
              <a:ext cx="2098675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227870" y="1582994"/>
            <a:ext cx="4916130" cy="1218739"/>
            <a:chOff x="2530529" y="114300"/>
            <a:chExt cx="2909834" cy="755650"/>
          </a:xfrm>
        </p:grpSpPr>
        <p:sp>
          <p:nvSpPr>
            <p:cNvPr id="10" name="Text Box 78"/>
            <p:cNvSpPr txBox="1">
              <a:spLocks noChangeArrowheads="1"/>
            </p:cNvSpPr>
            <p:nvPr/>
          </p:nvSpPr>
          <p:spPr bwMode="auto">
            <a:xfrm>
              <a:off x="2530529" y="147638"/>
              <a:ext cx="763534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1" name="Text Box 79"/>
            <p:cNvSpPr txBox="1">
              <a:spLocks noChangeArrowheads="1"/>
            </p:cNvSpPr>
            <p:nvPr/>
          </p:nvSpPr>
          <p:spPr bwMode="auto">
            <a:xfrm>
              <a:off x="2752725" y="646113"/>
              <a:ext cx="541338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2" name="Picture 15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3000" contras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5" y="114300"/>
              <a:ext cx="211613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5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63" y="600075"/>
              <a:ext cx="2101850" cy="2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13357"/>
              </p:ext>
            </p:extLst>
          </p:nvPr>
        </p:nvGraphicFramePr>
        <p:xfrm>
          <a:off x="4945627" y="2940635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2563"/>
              </p:ext>
            </p:extLst>
          </p:nvPr>
        </p:nvGraphicFramePr>
        <p:xfrm>
          <a:off x="216310" y="2975048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" y="4072885"/>
            <a:ext cx="8244618" cy="27721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5841" y="5107614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19" name="Text Box 110"/>
          <p:cNvSpPr txBox="1">
            <a:spLocks noChangeArrowheads="1"/>
          </p:cNvSpPr>
          <p:nvPr/>
        </p:nvSpPr>
        <p:spPr bwMode="auto">
          <a:xfrm>
            <a:off x="1738341" y="5119511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4481712" y="5109679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10636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Testosterone’s protective action is associated with restoration of basal IGF-I and Foxo signals.</a:t>
            </a:r>
          </a:p>
          <a:p>
            <a:r>
              <a:rPr lang="en-US" dirty="0" smtClean="0"/>
              <a:t>Basal state repression of Akt by dexamethasone appears unchanged by testosterone co-administration.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is amiss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/>
          <a:stretch/>
        </p:blipFill>
        <p:spPr>
          <a:xfrm>
            <a:off x="48398" y="1652388"/>
            <a:ext cx="4952228" cy="40581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278560" y="5393293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50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is amiss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/>
          <a:stretch/>
        </p:blipFill>
        <p:spPr>
          <a:xfrm>
            <a:off x="48398" y="1652388"/>
            <a:ext cx="4952228" cy="40581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278560" y="5393293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161" y="2731770"/>
            <a:ext cx="3445839" cy="2507218"/>
          </a:xfrm>
          <a:prstGeom prst="rect">
            <a:avLst/>
          </a:prstGeom>
        </p:spPr>
      </p:pic>
      <p:sp>
        <p:nvSpPr>
          <p:cNvPr id="6" name="Straight Connector 5"/>
          <p:cNvSpPr/>
          <p:nvPr/>
        </p:nvSpPr>
        <p:spPr>
          <a:xfrm flipV="1">
            <a:off x="2739518" y="3171824"/>
            <a:ext cx="1575307" cy="209379"/>
          </a:xfrm>
          <a:prstGeom prst="line">
            <a:avLst/>
          </a:prstGeom>
          <a:noFill/>
          <a:ln w="29160">
            <a:solidFill>
              <a:srgbClr val="FF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7" name="Straight Connector 6"/>
          <p:cNvSpPr>
            <a:spLocks noChangeAspect="1"/>
          </p:cNvSpPr>
          <p:nvPr/>
        </p:nvSpPr>
        <p:spPr>
          <a:xfrm rot="8040000" flipH="1">
            <a:off x="4282541" y="3069743"/>
            <a:ext cx="126517" cy="169404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134280" y="5341156"/>
            <a:ext cx="31130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Britto et </a:t>
            </a:r>
            <a:r>
              <a:rPr lang="en-US" altLang="en-US" sz="1800" dirty="0" smtClean="0">
                <a:latin typeface="+mn-lt"/>
              </a:rPr>
              <a:t>al., </a:t>
            </a:r>
            <a:r>
              <a:rPr lang="en-US" altLang="en-US" sz="1800" i="1" dirty="0" smtClean="0">
                <a:latin typeface="+mn-lt"/>
              </a:rPr>
              <a:t>Am J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2014.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360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REDD1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" y="1437950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8214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793587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243232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17987" y="2349075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gastrocnemius 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3034" y="4664572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quadriceps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075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the context of dexamethasone atrophy is based on inhibiting the latter’s proteolytic effects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glucocorticoid-induced loss of muscle mass is facilitated by a restoration of IGF-I / Akt / Foxo signaling.</a:t>
            </a:r>
          </a:p>
          <a:p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03137" y="2829489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03137" y="4042057"/>
            <a:ext cx="6527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accent6"/>
                </a:solidFill>
                <a:latin typeface="+mn-lt"/>
              </a:rPr>
              <a:t>…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7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67"/>
          <p:cNvSpPr>
            <a:spLocks noChangeArrowheads="1"/>
          </p:cNvSpPr>
          <p:nvPr/>
        </p:nvSpPr>
        <p:spPr bwMode="auto">
          <a:xfrm>
            <a:off x="1326408" y="4626229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Undifferentiated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835290" y="4603507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2326097" y="2791162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891247" y="2148223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873750" y="3175051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885826" y="3034892"/>
            <a:ext cx="195938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Serum-free medium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539790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980397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5628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4145372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7278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891247" y="3043727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8106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62265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" name="Picture 4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t="337" r="113" b="1137"/>
          <a:stretch/>
        </p:blipFill>
        <p:spPr bwMode="auto">
          <a:xfrm>
            <a:off x="1277077" y="3393420"/>
            <a:ext cx="1645920" cy="119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26" y="3382320"/>
            <a:ext cx="1645924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8626" y="1782959"/>
            <a:ext cx="89777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Rat cell studies document dexamethasone-induced proteolysis, Foxo induction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Mouse cell studies are scarce.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Testosterone + Glucocorticoid on rodent cells is not published.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Many of these cell lines thrive with Dexa.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9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pic>
        <p:nvPicPr>
          <p:cNvPr id="111" name="Picture 6" descr="Rhodamine_33-1.bmp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7" b="73889"/>
          <a:stretch/>
        </p:blipFill>
        <p:spPr bwMode="auto">
          <a:xfrm rot="5400000" flipH="1" flipV="1">
            <a:off x="191960" y="2436942"/>
            <a:ext cx="1457586" cy="18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8" descr="Rhodamine_xx-1-crop-object-gradient0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8125" r="7600" b="46207"/>
          <a:stretch>
            <a:fillRect/>
          </a:stretch>
        </p:blipFill>
        <p:spPr bwMode="auto">
          <a:xfrm>
            <a:off x="3815004" y="2765577"/>
            <a:ext cx="4285766" cy="16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" descr="Rhodamine_xx-1-crop-ridge-001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11130" r="8652" b="44351"/>
          <a:stretch>
            <a:fillRect/>
          </a:stretch>
        </p:blipFill>
        <p:spPr bwMode="auto">
          <a:xfrm>
            <a:off x="6322142" y="4323728"/>
            <a:ext cx="2821858" cy="10742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 descr="Rhodamine_xx-1-crop-object-001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11130" r="7600" b="48061"/>
          <a:stretch>
            <a:fillRect/>
          </a:stretch>
        </p:blipFill>
        <p:spPr bwMode="auto">
          <a:xfrm>
            <a:off x="2034674" y="1947304"/>
            <a:ext cx="3200400" cy="11164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1" y="4155764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(A) Photoshop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16" name="Rectangle 67"/>
          <p:cNvSpPr>
            <a:spLocks noChangeArrowheads="1"/>
          </p:cNvSpPr>
          <p:nvPr/>
        </p:nvSpPr>
        <p:spPr bwMode="auto">
          <a:xfrm>
            <a:off x="2034674" y="3744883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(B) Matlab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9" y="3631704"/>
            <a:ext cx="2772081" cy="2772178"/>
          </a:xfrm>
          <a:prstGeom prst="rect">
            <a:avLst/>
          </a:prstGeom>
        </p:spPr>
      </p:pic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389587" y="4362280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751" y="2577358"/>
            <a:ext cx="71675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57808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5780881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23" y="3141093"/>
            <a:ext cx="1645924" cy="1097282"/>
          </a:xfrm>
          <a:prstGeom prst="rect">
            <a:avLst/>
          </a:prstGeom>
        </p:spPr>
      </p:pic>
      <p:sp>
        <p:nvSpPr>
          <p:cNvPr id="96" name="Rectangle 67"/>
          <p:cNvSpPr>
            <a:spLocks noChangeArrowheads="1"/>
          </p:cNvSpPr>
          <p:nvPr/>
        </p:nvSpPr>
        <p:spPr bwMode="auto">
          <a:xfrm>
            <a:off x="4205985" y="3595404"/>
            <a:ext cx="102155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Vehicle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54" y="4373902"/>
            <a:ext cx="1645924" cy="1097282"/>
          </a:xfrm>
          <a:prstGeom prst="rect">
            <a:avLst/>
          </a:prstGeom>
        </p:spPr>
      </p:pic>
      <p:sp>
        <p:nvSpPr>
          <p:cNvPr id="98" name="Rectangle 67"/>
          <p:cNvSpPr>
            <a:spLocks noChangeArrowheads="1"/>
          </p:cNvSpPr>
          <p:nvPr/>
        </p:nvSpPr>
        <p:spPr bwMode="auto">
          <a:xfrm>
            <a:off x="3316192" y="4827293"/>
            <a:ext cx="19113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50 µM Dexa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9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16" y="5606711"/>
            <a:ext cx="1645924" cy="1097282"/>
          </a:xfrm>
          <a:prstGeom prst="rect">
            <a:avLst/>
          </a:prstGeom>
        </p:spPr>
      </p:pic>
      <p:sp>
        <p:nvSpPr>
          <p:cNvPr id="100" name="Rectangle 67"/>
          <p:cNvSpPr>
            <a:spLocks noChangeArrowheads="1"/>
          </p:cNvSpPr>
          <p:nvPr/>
        </p:nvSpPr>
        <p:spPr bwMode="auto">
          <a:xfrm>
            <a:off x="3010598" y="6065568"/>
            <a:ext cx="2192337" cy="17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Dexa +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300 nM Testo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15130" y="4556128"/>
            <a:ext cx="1334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average cell diameter (rel. u.)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Therapeutic approaches to 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Cessation or surgery, if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Inhibitors </a:t>
            </a:r>
            <a:r>
              <a:rPr lang="en-US" dirty="0"/>
              <a:t>of synthesis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Receptor </a:t>
            </a:r>
            <a:r>
              <a:rPr lang="en-US" dirty="0"/>
              <a:t>blockers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Anabolic adjuvants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 vitro evidence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955" y="2577358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7"/>
          <p:cNvSpPr>
            <a:spLocks noChangeArrowheads="1"/>
          </p:cNvSpPr>
          <p:nvPr/>
        </p:nvSpPr>
        <p:spPr bwMode="auto">
          <a:xfrm>
            <a:off x="1682955" y="3253427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M.</a:t>
            </a:r>
          </a:p>
        </p:txBody>
      </p:sp>
      <p:sp>
        <p:nvSpPr>
          <p:cNvPr id="46" name="Rectangle 68"/>
          <p:cNvSpPr>
            <a:spLocks noChangeArrowheads="1"/>
          </p:cNvSpPr>
          <p:nvPr/>
        </p:nvSpPr>
        <p:spPr bwMode="auto">
          <a:xfrm>
            <a:off x="1761331" y="3495417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495220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72"/>
          <p:cNvSpPr>
            <a:spLocks noChangeArrowheads="1"/>
          </p:cNvSpPr>
          <p:nvPr/>
        </p:nvSpPr>
        <p:spPr bwMode="auto">
          <a:xfrm>
            <a:off x="4534694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73"/>
          <p:cNvSpPr>
            <a:spLocks noChangeArrowheads="1"/>
          </p:cNvSpPr>
          <p:nvPr/>
        </p:nvSpPr>
        <p:spPr bwMode="auto">
          <a:xfrm>
            <a:off x="41171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74"/>
          <p:cNvSpPr>
            <a:spLocks noChangeArrowheads="1"/>
          </p:cNvSpPr>
          <p:nvPr/>
        </p:nvSpPr>
        <p:spPr bwMode="auto">
          <a:xfrm>
            <a:off x="3699669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75"/>
          <p:cNvSpPr>
            <a:spLocks noChangeArrowheads="1"/>
          </p:cNvSpPr>
          <p:nvPr/>
        </p:nvSpPr>
        <p:spPr bwMode="auto">
          <a:xfrm>
            <a:off x="32821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76"/>
          <p:cNvSpPr>
            <a:spLocks noChangeArrowheads="1"/>
          </p:cNvSpPr>
          <p:nvPr/>
        </p:nvSpPr>
        <p:spPr bwMode="auto">
          <a:xfrm>
            <a:off x="2445544" y="3262262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84"/>
          <p:cNvSpPr>
            <a:spLocks noChangeArrowheads="1"/>
          </p:cNvSpPr>
          <p:nvPr/>
        </p:nvSpPr>
        <p:spPr bwMode="auto">
          <a:xfrm>
            <a:off x="53649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5"/>
          <p:cNvSpPr>
            <a:spLocks noChangeArrowheads="1"/>
          </p:cNvSpPr>
          <p:nvPr/>
        </p:nvSpPr>
        <p:spPr bwMode="auto">
          <a:xfrm>
            <a:off x="5364956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86"/>
          <p:cNvSpPr>
            <a:spLocks noChangeArrowheads="1"/>
          </p:cNvSpPr>
          <p:nvPr/>
        </p:nvSpPr>
        <p:spPr bwMode="auto">
          <a:xfrm>
            <a:off x="57808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87"/>
          <p:cNvSpPr>
            <a:spLocks noChangeArrowheads="1"/>
          </p:cNvSpPr>
          <p:nvPr/>
        </p:nvSpPr>
        <p:spPr bwMode="auto">
          <a:xfrm>
            <a:off x="5780881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8"/>
          <p:cNvSpPr>
            <a:spLocks/>
          </p:cNvSpPr>
          <p:nvPr/>
        </p:nvSpPr>
        <p:spPr bwMode="auto">
          <a:xfrm>
            <a:off x="1686129" y="2523280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1054304" y="2670918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1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60" name="AutoShape 28"/>
          <p:cNvSpPr>
            <a:spLocks/>
          </p:cNvSpPr>
          <p:nvPr/>
        </p:nvSpPr>
        <p:spPr bwMode="auto">
          <a:xfrm>
            <a:off x="1686129" y="3179912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" name="Rectangle 29"/>
          <p:cNvSpPr>
            <a:spLocks noChangeArrowheads="1"/>
          </p:cNvSpPr>
          <p:nvPr/>
        </p:nvSpPr>
        <p:spPr bwMode="auto">
          <a:xfrm>
            <a:off x="1054304" y="3327550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2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4" y="3877888"/>
            <a:ext cx="5508350" cy="320423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-77430" y="4823339"/>
            <a:ext cx="13740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total protein (normalized to first day)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134894" y="4700228"/>
            <a:ext cx="31664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48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48 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20035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19796" y="1690689"/>
            <a:ext cx="8704408" cy="4635500"/>
            <a:chOff x="193674" y="1725647"/>
            <a:chExt cx="8704408" cy="3303552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239215" y="2368879"/>
              <a:ext cx="7130352" cy="111866"/>
              <a:chOff x="225" y="379"/>
              <a:chExt cx="3103" cy="64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225" y="411"/>
                <a:ext cx="310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32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58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0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37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897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16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2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68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4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1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634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84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6283082" y="1725647"/>
              <a:ext cx="2615000" cy="606525"/>
              <a:chOff x="2420" y="11"/>
              <a:chExt cx="1138" cy="347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55" y="44"/>
                <a:ext cx="1103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20" y="11"/>
                <a:ext cx="2" cy="347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2057263" y="1821782"/>
              <a:ext cx="1615416" cy="510391"/>
              <a:chOff x="581" y="66"/>
              <a:chExt cx="703" cy="292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616" y="78"/>
                <a:ext cx="66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581" y="66"/>
                <a:ext cx="0" cy="29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5812015" y="2803077"/>
              <a:ext cx="2297890" cy="155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283082" y="2625821"/>
              <a:ext cx="172342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283082" y="2807604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283082" y="2991135"/>
              <a:ext cx="163151" cy="138084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179469" y="2589115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</a:t>
              </a:r>
              <a:r>
                <a:rPr lang="en-GB" altLang="en-US" dirty="0" smtClean="0">
                  <a:cs typeface="Segoe UI" panose="020B0502040204020203" pitchFamily="34" charset="0"/>
                </a:rPr>
                <a:t>M.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066872" y="2770898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499293" y="2954428"/>
              <a:ext cx="1491331" cy="21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1" name="AutoShape 28"/>
            <p:cNvSpPr>
              <a:spLocks/>
            </p:cNvSpPr>
            <p:nvPr/>
          </p:nvSpPr>
          <p:spPr bwMode="auto">
            <a:xfrm>
              <a:off x="1108234" y="260484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193674" y="2767402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568563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5081287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447694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872596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26825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2057263" y="2625821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99293" y="3578433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179469" y="3213119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1066872" y="3394902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2" name="AutoShape 39"/>
            <p:cNvSpPr>
              <a:spLocks/>
            </p:cNvSpPr>
            <p:nvPr/>
          </p:nvSpPr>
          <p:spPr bwMode="auto">
            <a:xfrm>
              <a:off x="1108234" y="3227102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193674" y="3389659"/>
              <a:ext cx="813453" cy="21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568563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5081287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447694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3872596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326825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057263" y="3248077"/>
              <a:ext cx="1116774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24277" y="3248077"/>
              <a:ext cx="172342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6731171" y="3433356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6731171" y="3615138"/>
              <a:ext cx="163149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6283082" y="3248077"/>
              <a:ext cx="379153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6283082" y="3433356"/>
              <a:ext cx="379153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1179469" y="3852854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1066872" y="403463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7" name="AutoShape 54"/>
            <p:cNvSpPr>
              <a:spLocks/>
            </p:cNvSpPr>
            <p:nvPr/>
          </p:nvSpPr>
          <p:spPr bwMode="auto">
            <a:xfrm>
              <a:off x="1108234" y="386858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93674" y="4031141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568563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5081287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47694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3872596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326825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2057263" y="3886065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7324027" y="3886065"/>
              <a:ext cx="172341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33219" y="4071344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7333219" y="4254874"/>
              <a:ext cx="163149" cy="138086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885129" y="3886065"/>
              <a:ext cx="37685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885129" y="4071344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1179469" y="4454136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1066872" y="463766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72" name="AutoShape 69"/>
            <p:cNvSpPr>
              <a:spLocks/>
            </p:cNvSpPr>
            <p:nvPr/>
          </p:nvSpPr>
          <p:spPr bwMode="auto">
            <a:xfrm>
              <a:off x="1108234" y="4468119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193674" y="4632423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568563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081287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447694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3872596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326825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2057263" y="4487347"/>
              <a:ext cx="111677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937563" y="4487347"/>
              <a:ext cx="172342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946755" y="4672625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946755" y="4856155"/>
              <a:ext cx="163151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505560" y="4487347"/>
              <a:ext cx="37685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505560" y="4672625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283082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6283082" y="4071344"/>
              <a:ext cx="512430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6283082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6283082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6885129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6885129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503888" y="4221664"/>
              <a:ext cx="1495927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499293" y="4819450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³</a:t>
              </a: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H-</a:t>
              </a:r>
              <a:r>
                <a:rPr lang="en-GB" altLang="en-US" dirty="0" err="1">
                  <a:latin typeface="+mn-lt"/>
                  <a:cs typeface="Segoe UI" panose="020B0502040204020203" pitchFamily="34" charset="0"/>
                </a:rPr>
                <a:t>Phe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lack of sensitivity for 4h and 30h.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4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72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72 </a:t>
            </a:r>
            <a:r>
              <a:rPr lang="en-US" sz="1400" dirty="0"/>
              <a:t>hour, statistically significant difference between Dexa and </a:t>
            </a:r>
            <a:r>
              <a:rPr lang="en-US" sz="1400" dirty="0" smtClean="0"/>
              <a:t>Dexa +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Contradict phenotype in direction, timing.</a:t>
            </a:r>
            <a:endParaRPr lang="en-US" sz="1400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03" y="1605100"/>
            <a:ext cx="6408247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9825" y="3475713"/>
            <a:ext cx="19172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tracer </a:t>
            </a:r>
            <a:r>
              <a:rPr lang="en-US" dirty="0" smtClean="0"/>
              <a:t>enrichment</a:t>
            </a:r>
          </a:p>
          <a:p>
            <a:pPr algn="r"/>
            <a:r>
              <a:rPr lang="en-US" dirty="0" smtClean="0"/>
              <a:t>in cell protein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fmol</a:t>
            </a:r>
            <a:r>
              <a:rPr lang="en-US" dirty="0" smtClean="0"/>
              <a:t>/g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61066" y="1690688"/>
            <a:ext cx="7821869" cy="4415143"/>
            <a:chOff x="-142875" y="-14288"/>
            <a:chExt cx="5627688" cy="295592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544513" y="585788"/>
              <a:ext cx="4745037" cy="98425"/>
              <a:chOff x="343" y="369"/>
              <a:chExt cx="2989" cy="62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343" y="400"/>
                <a:ext cx="2989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43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68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9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44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95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20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6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71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6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20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70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942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3902075" y="15875"/>
              <a:ext cx="1582738" cy="536575"/>
              <a:chOff x="2458" y="10"/>
              <a:chExt cx="997" cy="338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94" y="13"/>
                <a:ext cx="961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58" y="10"/>
                <a:ext cx="2" cy="338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1090613" y="-14288"/>
              <a:ext cx="1052512" cy="568326"/>
              <a:chOff x="687" y="-9"/>
              <a:chExt cx="663" cy="358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705" y="-9"/>
                <a:ext cx="644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687" y="65"/>
                <a:ext cx="0" cy="285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3906837" y="867505"/>
              <a:ext cx="1528762" cy="13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902075" y="814388"/>
              <a:ext cx="10636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902075" y="974725"/>
              <a:ext cx="1000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04825" y="78105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430213" y="94297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52388" y="1104900"/>
              <a:ext cx="992187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0" name="AutoShape 27"/>
            <p:cNvSpPr>
              <a:spLocks/>
            </p:cNvSpPr>
            <p:nvPr/>
          </p:nvSpPr>
          <p:spPr bwMode="auto">
            <a:xfrm>
              <a:off x="457200" y="793750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-142875" y="938213"/>
              <a:ext cx="539750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505200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1019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700338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297113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8954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1090613" y="814388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52388" y="165735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57200" y="1333500"/>
              <a:ext cx="587375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0213" y="149542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1" name="AutoShape 38"/>
            <p:cNvSpPr>
              <a:spLocks/>
            </p:cNvSpPr>
            <p:nvPr/>
          </p:nvSpPr>
          <p:spPr bwMode="auto">
            <a:xfrm>
              <a:off x="457200" y="1346200"/>
              <a:ext cx="77788" cy="479425"/>
            </a:xfrm>
            <a:prstGeom prst="leftBrace">
              <a:avLst>
                <a:gd name="adj1" fmla="val 5336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-142875" y="1490663"/>
              <a:ext cx="539750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3505200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31019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2700338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2297113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18954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1090613" y="1365250"/>
              <a:ext cx="742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4195763" y="1365250"/>
              <a:ext cx="11430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4200525" y="1527175"/>
              <a:ext cx="10953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02075" y="1365250"/>
              <a:ext cx="234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02075" y="1527175"/>
              <a:ext cx="234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77837" y="1900238"/>
              <a:ext cx="566738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30213" y="20621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5" name="AutoShape 52"/>
            <p:cNvSpPr>
              <a:spLocks/>
            </p:cNvSpPr>
            <p:nvPr/>
          </p:nvSpPr>
          <p:spPr bwMode="auto">
            <a:xfrm>
              <a:off x="457200" y="1912938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-142875" y="20574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505200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31019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2700338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2297113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18954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1090613" y="1928813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595813" y="1928813"/>
              <a:ext cx="11430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600575" y="2093913"/>
              <a:ext cx="107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302125" y="1928813"/>
              <a:ext cx="250825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302125" y="2093913"/>
              <a:ext cx="250825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7837" y="2432050"/>
              <a:ext cx="566738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30213" y="25955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69" name="AutoShape 66"/>
            <p:cNvSpPr>
              <a:spLocks/>
            </p:cNvSpPr>
            <p:nvPr/>
          </p:nvSpPr>
          <p:spPr bwMode="auto">
            <a:xfrm>
              <a:off x="457200" y="2446338"/>
              <a:ext cx="77788" cy="477837"/>
            </a:xfrm>
            <a:prstGeom prst="leftBrace">
              <a:avLst>
                <a:gd name="adj1" fmla="val 5318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-142875" y="25908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3505200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31019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2700338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2297113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18954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1090613" y="2462213"/>
              <a:ext cx="74295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002213" y="2462213"/>
              <a:ext cx="11430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5008563" y="2627313"/>
              <a:ext cx="109537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4708525" y="2462213"/>
              <a:ext cx="255588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4708525" y="2627313"/>
              <a:ext cx="2555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3902075" y="1928813"/>
              <a:ext cx="319088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3902075" y="2093913"/>
              <a:ext cx="3190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39020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390207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430212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430212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55563" y="2227263"/>
              <a:ext cx="995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52388" y="275590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3505200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3101975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700338" y="1139825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3505200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3101975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700338" y="1681163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3902075" y="1681163"/>
              <a:ext cx="234950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35052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3101975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26924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3902075" y="2251075"/>
              <a:ext cx="3190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4302125" y="2251075"/>
              <a:ext cx="250825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90207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50996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309721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430212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4708525" y="2789238"/>
              <a:ext cx="2555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701925" y="2789238"/>
              <a:ext cx="3444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very low tracer uptake past 48 hour.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97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34" y="1402746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24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24 hour</a:t>
            </a:r>
            <a:r>
              <a:rPr lang="en-US" sz="1400" dirty="0"/>
              <a:t>, statistically significant difference between Dexa and </a:t>
            </a:r>
            <a:r>
              <a:rPr lang="en-US" sz="1400" dirty="0" smtClean="0"/>
              <a:t>Dexa + 500 nM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Correlate with phenotype in direction, timing.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0" y="3210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Inhibitor tests in vitro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0" y="2513564"/>
            <a:ext cx="8841474" cy="2762979"/>
            <a:chOff x="19050" y="-147598"/>
            <a:chExt cx="5456238" cy="1795423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04775" y="698500"/>
              <a:ext cx="5370513" cy="95250"/>
              <a:chOff x="66" y="440"/>
              <a:chExt cx="3383" cy="60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6" y="473"/>
                <a:ext cx="338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69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98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557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44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41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70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270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41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3870325" y="42863"/>
              <a:ext cx="872596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Start steroid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treatments</a:t>
              </a: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3835400" y="30163"/>
              <a:ext cx="3175" cy="6477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82625" y="138113"/>
              <a:ext cx="1316038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Start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differentiation</a:t>
              </a: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655638" y="214313"/>
              <a:ext cx="3175" cy="4683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4249738" y="800100"/>
              <a:ext cx="1182687" cy="37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>
                  <a:latin typeface="+mn-lt"/>
                  <a:cs typeface="Segoe UI" panose="020B0502040204020203" pitchFamily="34" charset="0"/>
                </a:rPr>
                <a:t>Time (days)</a:t>
              </a: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343025" y="1160463"/>
              <a:ext cx="1049338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19050" y="825500"/>
              <a:ext cx="571500" cy="19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1739900" y="992188"/>
              <a:ext cx="650875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15605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649288" y="849313"/>
              <a:ext cx="858837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783183" y="-147598"/>
              <a:ext cx="759823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b" anchorCtr="1">
              <a:spAutoFit/>
            </a:bodyPr>
            <a:lstStyle/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Protein</a:t>
              </a:r>
            </a:p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labeling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2468563" y="341313"/>
              <a:ext cx="3175" cy="3286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V="1">
              <a:off x="2471738" y="468928"/>
              <a:ext cx="1367432" cy="732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3841750" y="1028700"/>
              <a:ext cx="390525" cy="127000"/>
            </a:xfrm>
            <a:prstGeom prst="rect">
              <a:avLst/>
            </a:prstGeom>
            <a:solidFill>
              <a:srgbClr val="CCCCCC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201930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24749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30525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386138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84175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338296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47491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2930525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4297363" y="1268413"/>
              <a:ext cx="1127125" cy="37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Collection of measured medium</a:t>
              </a: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V="1">
              <a:off x="4243388" y="1174750"/>
              <a:ext cx="3175" cy="4730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3841750" y="1390650"/>
              <a:ext cx="3175" cy="246063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V="1">
              <a:off x="3838575" y="1468438"/>
              <a:ext cx="404813" cy="1428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02379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Inhibitor tests in vitro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1500189"/>
            <a:ext cx="8244618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2400" y="2829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18218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Strongest inhibition of proteolysis with proteasome inhibitor MG132..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Non-negligible effect of lysosome inhibitor </a:t>
            </a:r>
            <a:r>
              <a:rPr lang="en-US" sz="1400" dirty="0" err="1" smtClean="0"/>
              <a:t>chrloroquine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Repression to basal level with T co-administration.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IGF1R inhibitor did not alter T effect.</a:t>
            </a:r>
          </a:p>
        </p:txBody>
      </p:sp>
    </p:spTree>
    <p:extLst>
      <p:ext uri="{BB962C8B-B14F-4D97-AF65-F5344CB8AC3E}">
        <p14:creationId xmlns:p14="http://schemas.microsoft.com/office/powerpoint/2010/main" val="17297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46946" y="3653049"/>
            <a:ext cx="4692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Akt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2672" y="1690689"/>
            <a:ext cx="150891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Glucocorticoids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3852" y="4424169"/>
            <a:ext cx="59539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Foxo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4490" y="5195289"/>
            <a:ext cx="7544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MuRF1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5766" y="5966409"/>
            <a:ext cx="417624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proteasome / </a:t>
            </a: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ubiquitin </a:t>
            </a: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- mediated catabolism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2710" y="2989116"/>
            <a:ext cx="6186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IGF-I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51691" y="1690689"/>
            <a:ext cx="16558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Anabolic steroids</a:t>
            </a:r>
          </a:p>
        </p:txBody>
      </p:sp>
      <p:sp>
        <p:nvSpPr>
          <p:cNvPr id="14" name="Straight Connector 13"/>
          <p:cNvSpPr/>
          <p:nvPr/>
        </p:nvSpPr>
        <p:spPr>
          <a:xfrm flipH="1">
            <a:off x="6855650" y="20776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5" name="Straight Connector 14"/>
          <p:cNvSpPr/>
          <p:nvPr/>
        </p:nvSpPr>
        <p:spPr>
          <a:xfrm>
            <a:off x="2861670" y="2054648"/>
            <a:ext cx="3701040" cy="944664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7" name="Straight Connector 16"/>
          <p:cNvSpPr/>
          <p:nvPr/>
        </p:nvSpPr>
        <p:spPr>
          <a:xfrm flipH="1">
            <a:off x="5037869" y="3278648"/>
            <a:ext cx="1545604" cy="481587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9" name="Straight Connector 18"/>
          <p:cNvSpPr/>
          <p:nvPr/>
        </p:nvSpPr>
        <p:spPr>
          <a:xfrm>
            <a:off x="4782629" y="3912969"/>
            <a:ext cx="5041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ysDash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 flipH="1">
            <a:off x="4780469" y="5473209"/>
            <a:ext cx="2160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 flipH="1">
            <a:off x="4782989" y="4708209"/>
            <a:ext cx="721" cy="54864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2761949" y="20776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H="1">
            <a:off x="5037870" y="20704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4" name="Straight Connector 23"/>
          <p:cNvSpPr>
            <a:spLocks noChangeAspect="1"/>
          </p:cNvSpPr>
          <p:nvPr/>
        </p:nvSpPr>
        <p:spPr>
          <a:xfrm rot="16200000" flipH="1">
            <a:off x="4985157" y="4326244"/>
            <a:ext cx="118872" cy="159167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5" name="Straight Connector 24"/>
          <p:cNvSpPr>
            <a:spLocks/>
          </p:cNvSpPr>
          <p:nvPr/>
        </p:nvSpPr>
        <p:spPr>
          <a:xfrm rot="10800000" flipH="1">
            <a:off x="4696230" y="4485009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6" name="Straight Connector 25"/>
          <p:cNvSpPr>
            <a:spLocks noChangeAspect="1"/>
          </p:cNvSpPr>
          <p:nvPr/>
        </p:nvSpPr>
        <p:spPr>
          <a:xfrm rot="9660000" flipH="1">
            <a:off x="6523834" y="2952115"/>
            <a:ext cx="77753" cy="10411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56674" y="3082030"/>
            <a:ext cx="790322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REDD1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8" name="Straight Connector 27"/>
          <p:cNvSpPr/>
          <p:nvPr/>
        </p:nvSpPr>
        <p:spPr>
          <a:xfrm flipH="1">
            <a:off x="2542538" y="20704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9" name="Straight Connector 28"/>
          <p:cNvSpPr/>
          <p:nvPr/>
        </p:nvSpPr>
        <p:spPr>
          <a:xfrm flipV="1">
            <a:off x="2861670" y="2044319"/>
            <a:ext cx="3776519" cy="979335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headEnd type="stealth" w="lg" len="lg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0" name="Straight Connector 29"/>
          <p:cNvSpPr/>
          <p:nvPr/>
        </p:nvSpPr>
        <p:spPr>
          <a:xfrm>
            <a:off x="2542538" y="3407646"/>
            <a:ext cx="1961929" cy="321691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1" name="Straight Connector 30"/>
          <p:cNvSpPr>
            <a:spLocks noChangeAspect="1"/>
          </p:cNvSpPr>
          <p:nvPr/>
        </p:nvSpPr>
        <p:spPr>
          <a:xfrm rot="9300000" flipH="1">
            <a:off x="4448055" y="3664940"/>
            <a:ext cx="106759" cy="142948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2" name="Straight Connector 31"/>
          <p:cNvSpPr>
            <a:spLocks/>
          </p:cNvSpPr>
          <p:nvPr/>
        </p:nvSpPr>
        <p:spPr>
          <a:xfrm rot="10800000" flipH="1">
            <a:off x="2458973" y="3004722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995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 is effective </a:t>
            </a:r>
            <a:r>
              <a:rPr lang="en-US" dirty="0"/>
              <a:t>in </a:t>
            </a:r>
            <a:r>
              <a:rPr lang="en-US" dirty="0" err="1"/>
              <a:t>sarcopenia</a:t>
            </a:r>
            <a:r>
              <a:rPr lang="en-US" dirty="0"/>
              <a:t> of aging, HIV</a:t>
            </a:r>
            <a:r>
              <a:rPr lang="en-US" dirty="0" smtClean="0"/>
              <a:t>+.</a:t>
            </a:r>
            <a:endParaRPr lang="en-US" dirty="0"/>
          </a:p>
          <a:p>
            <a:r>
              <a:rPr lang="en-US" dirty="0" smtClean="0"/>
              <a:t>Males with hypercortisolism have lower testosterone.</a:t>
            </a:r>
          </a:p>
          <a:p>
            <a:r>
              <a:rPr lang="en-US" dirty="0" smtClean="0"/>
              <a:t>Testosterone was part of standard of care.</a:t>
            </a:r>
          </a:p>
          <a:p>
            <a:r>
              <a:rPr lang="en-US" dirty="0" smtClean="0"/>
              <a:t>Crawford </a:t>
            </a:r>
            <a:r>
              <a:rPr lang="en-US" dirty="0"/>
              <a:t>et al. (2003) showed Testo addition to chronic GC causes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bone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muscle mass and </a:t>
            </a:r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quality of </a:t>
            </a:r>
            <a:r>
              <a:rPr lang="en-US" dirty="0" smtClean="0"/>
              <a:t>life.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sensitive assays for Akt</a:t>
            </a:r>
            <a:r>
              <a:rPr lang="en-US" dirty="0" smtClean="0"/>
              <a:t>.</a:t>
            </a:r>
          </a:p>
          <a:p>
            <a:r>
              <a:rPr lang="en-US" dirty="0" smtClean="0"/>
              <a:t>Better models of IGF-I inhibition.</a:t>
            </a:r>
          </a:p>
          <a:p>
            <a:r>
              <a:rPr lang="en-US" dirty="0" smtClean="0"/>
              <a:t>Mechanistic studies of REDD1 in T co-administration.</a:t>
            </a:r>
          </a:p>
          <a:p>
            <a:r>
              <a:rPr lang="en-US" dirty="0" smtClean="0"/>
              <a:t>More sensitive measurements of protein synthesis.</a:t>
            </a:r>
          </a:p>
          <a:p>
            <a:r>
              <a:rPr lang="en-US" dirty="0" smtClean="0"/>
              <a:t>More mechanistic studies of autophagy.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5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76" y="1690689"/>
            <a:ext cx="6293848" cy="42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3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testosterone working?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Androgenic - anabolic - ergogenic </a:t>
            </a:r>
            <a:r>
              <a:rPr lang="en-US" dirty="0" smtClean="0"/>
              <a:t>hypothesis</a:t>
            </a:r>
          </a:p>
          <a:p>
            <a:r>
              <a:rPr lang="en-US" dirty="0" smtClean="0"/>
              <a:t>Higher </a:t>
            </a:r>
            <a:r>
              <a:rPr lang="en-US" dirty="0"/>
              <a:t>amino acid uptake in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Some </a:t>
            </a:r>
            <a:r>
              <a:rPr lang="en-US" dirty="0"/>
              <a:t>anti-catabolic </a:t>
            </a:r>
            <a:r>
              <a:rPr lang="en-US" dirty="0" smtClean="0"/>
              <a:t>component</a:t>
            </a:r>
          </a:p>
          <a:p>
            <a:r>
              <a:rPr lang="en-US" dirty="0" smtClean="0"/>
              <a:t>Stimulates intramuscular IGF-I expression.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Females </a:t>
            </a:r>
            <a:r>
              <a:rPr lang="en-US" dirty="0"/>
              <a:t>with hypercortisolism have </a:t>
            </a:r>
            <a:r>
              <a:rPr lang="en-US" dirty="0" smtClean="0"/>
              <a:t>hirsutism.</a:t>
            </a:r>
          </a:p>
          <a:p>
            <a:r>
              <a:rPr lang="en-US" dirty="0" smtClean="0"/>
              <a:t>Males receiving testosterone supplementation might be at higher risk for heart disease, prostate cancer etc.</a:t>
            </a:r>
          </a:p>
        </p:txBody>
      </p:sp>
    </p:spTree>
    <p:extLst>
      <p:ext uri="{BB962C8B-B14F-4D97-AF65-F5344CB8AC3E}">
        <p14:creationId xmlns:p14="http://schemas.microsoft.com/office/powerpoint/2010/main" val="8892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4519</TotalTime>
  <Words>1873</Words>
  <Application>Microsoft Office PowerPoint</Application>
  <PresentationFormat>On-screen Show (4:3)</PresentationFormat>
  <Paragraphs>545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Times New Roman</vt:lpstr>
      <vt:lpstr>Droid Sans Fallback</vt:lpstr>
      <vt:lpstr>Cabin</vt:lpstr>
      <vt:lpstr>Segoe UI</vt:lpstr>
      <vt:lpstr>FreeSans</vt:lpstr>
      <vt:lpstr>Office Theme</vt:lpstr>
      <vt:lpstr>A murine model of glucocorticoid myopathy alleviation using androgen therapy</vt:lpstr>
      <vt:lpstr>Outline</vt:lpstr>
      <vt:lpstr>Glucocorticoids in humans</vt:lpstr>
      <vt:lpstr>Glucocorticoid myopathy</vt:lpstr>
      <vt:lpstr>Glucocorticoids on  translation</vt:lpstr>
      <vt:lpstr>Therapeutic approaches to GM</vt:lpstr>
      <vt:lpstr>Why testosterone?</vt:lpstr>
      <vt:lpstr>How is testosterone working?</vt:lpstr>
      <vt:lpstr>Why not testosterone?</vt:lpstr>
      <vt:lpstr>Animal models</vt:lpstr>
      <vt:lpstr>Rats respond to glucocorticoids</vt:lpstr>
      <vt:lpstr>Mice respond to glucocorticoids</vt:lpstr>
      <vt:lpstr>Rat muscles are protected by testosterone co-administration</vt:lpstr>
      <vt:lpstr>Rat muscles are protected by testosterone co-administration</vt:lpstr>
      <vt:lpstr>First hypothesis</vt:lpstr>
      <vt:lpstr>In vivo test</vt:lpstr>
      <vt:lpstr>Body weight time course</vt:lpstr>
      <vt:lpstr>Body weight time course</vt:lpstr>
      <vt:lpstr>A different kind of time course</vt:lpstr>
      <vt:lpstr>Body composition</vt:lpstr>
      <vt:lpstr>Individual muscles</vt:lpstr>
      <vt:lpstr>Conclusion so far</vt:lpstr>
      <vt:lpstr>Metabolic mechanisms of Dexa</vt:lpstr>
      <vt:lpstr>Protein synthesis and Dexa</vt:lpstr>
      <vt:lpstr>Protein synthesis and Dexa: caveats</vt:lpstr>
      <vt:lpstr>Testosterone effect on atrophying muscle</vt:lpstr>
      <vt:lpstr>Second hypothesis</vt:lpstr>
      <vt:lpstr>E3 ligases</vt:lpstr>
      <vt:lpstr>Chymotrypsin-like activity</vt:lpstr>
      <vt:lpstr>Autophagy-related genes</vt:lpstr>
      <vt:lpstr>Cathepsin L activity</vt:lpstr>
      <vt:lpstr>Gastrocnemius LC3 isoforms</vt:lpstr>
      <vt:lpstr>Calpain activity</vt:lpstr>
      <vt:lpstr>Translation regulators</vt:lpstr>
      <vt:lpstr>4E-BP</vt:lpstr>
      <vt:lpstr>Conclusions so far</vt:lpstr>
      <vt:lpstr>Transcriptional effects of Dexa</vt:lpstr>
      <vt:lpstr>More transcriptional effects of Dexa</vt:lpstr>
      <vt:lpstr>Insulin signaling</vt:lpstr>
      <vt:lpstr>Akt desensitization</vt:lpstr>
      <vt:lpstr>Timing is crucial</vt:lpstr>
      <vt:lpstr>Insulin and IGF-I are equally affected</vt:lpstr>
      <vt:lpstr>Testosterone mechanisms</vt:lpstr>
      <vt:lpstr>Testosterone mechanisms</vt:lpstr>
      <vt:lpstr>Upstream of Foxo</vt:lpstr>
      <vt:lpstr>Third hypothesis</vt:lpstr>
      <vt:lpstr>Transcriptional mediators</vt:lpstr>
      <vt:lpstr>IGF-I</vt:lpstr>
      <vt:lpstr>Gastrocnemius Akt</vt:lpstr>
      <vt:lpstr>Levator ani Akt</vt:lpstr>
      <vt:lpstr>Conclusions so far</vt:lpstr>
      <vt:lpstr>Something is amiss</vt:lpstr>
      <vt:lpstr>Something is amiss</vt:lpstr>
      <vt:lpstr>REDD1</vt:lpstr>
      <vt:lpstr>Hypotheses</vt:lpstr>
      <vt:lpstr>In vitro model</vt:lpstr>
      <vt:lpstr>In vitro model</vt:lpstr>
      <vt:lpstr>In vitro model</vt:lpstr>
      <vt:lpstr>In vitro model</vt:lpstr>
      <vt:lpstr>More in vitro evidence</vt:lpstr>
      <vt:lpstr>First hypothesis</vt:lpstr>
      <vt:lpstr>Protein synthesis in vitro</vt:lpstr>
      <vt:lpstr>Protein synthesis in vitro</vt:lpstr>
      <vt:lpstr>Protein degradation in vitro</vt:lpstr>
      <vt:lpstr>Protein degradation in vitro</vt:lpstr>
      <vt:lpstr>Second hypothesis</vt:lpstr>
      <vt:lpstr>Inhibitor tests in vitro</vt:lpstr>
      <vt:lpstr>Inhibitor tests in vitro</vt:lpstr>
      <vt:lpstr>Conclusion</vt:lpstr>
      <vt:lpstr>Future directions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Nicolae Lucian Sandor</dc:creator>
  <cp:lastModifiedBy>Nicolae Lucian Sandor</cp:lastModifiedBy>
  <cp:revision>193</cp:revision>
  <dcterms:created xsi:type="dcterms:W3CDTF">2015-07-04T16:17:21Z</dcterms:created>
  <dcterms:modified xsi:type="dcterms:W3CDTF">2015-07-09T16:59:40Z</dcterms:modified>
</cp:coreProperties>
</file>